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C95FB8-9C3B-4253-ACF4-86F0C6BD8B0D}">
  <a:tblStyle styleId="{BBC95FB8-9C3B-4253-ACF4-86F0C6BD8B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4cc21e97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4cc21e97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4cc21e9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4cc21e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4cc21e9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4cc21e9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4cc21e97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4cc21e97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4cc21e97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4cc21e97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58974f38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58974f38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4cc21e9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4cc21e9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4cc21e97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4cc21e97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617c767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617c767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c8da8c3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c8da8c3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b0f458a7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b0f458a7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c8da8c3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c8da8c3a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c8da8c3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c8da8c3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c8da8c3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c8da8c3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c8da8c3a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c8da8c3a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b0f458a7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b0f458a7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c8da8c3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c8da8c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58974f3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58974f3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58974f387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58974f387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58974f387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58974f387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58974f38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58974f38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58974f387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58974f387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places2.csail.mit.edu/download.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72200" y="1095825"/>
            <a:ext cx="6192300" cy="181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sz="4444">
                <a:latin typeface="Roboto"/>
                <a:ea typeface="Roboto"/>
                <a:cs typeface="Roboto"/>
                <a:sym typeface="Roboto"/>
              </a:rPr>
              <a:t>Image Colorization using Deep ConvNets and GANs</a:t>
            </a:r>
            <a:endParaRPr b="1" i="1" sz="4444">
              <a:latin typeface="Roboto"/>
              <a:ea typeface="Roboto"/>
              <a:cs typeface="Roboto"/>
              <a:sym typeface="Roboto"/>
            </a:endParaRPr>
          </a:p>
          <a:p>
            <a:pPr indent="0" lvl="0" marL="0" rtl="0" algn="l">
              <a:spcBef>
                <a:spcPts val="0"/>
              </a:spcBef>
              <a:spcAft>
                <a:spcPts val="0"/>
              </a:spcAft>
              <a:buNone/>
            </a:pPr>
            <a:r>
              <a:rPr lang="en"/>
              <a:t>				</a:t>
            </a:r>
            <a:endParaRPr/>
          </a:p>
          <a:p>
            <a:pPr indent="457200" lvl="0" marL="0" rtl="0" algn="l">
              <a:spcBef>
                <a:spcPts val="0"/>
              </a:spcBef>
              <a:spcAft>
                <a:spcPts val="0"/>
              </a:spcAft>
              <a:buNone/>
            </a:pPr>
            <a:r>
              <a:rPr i="1" lang="en" sz="2111"/>
              <a:t>By:</a:t>
            </a:r>
            <a:endParaRPr i="1" sz="2111"/>
          </a:p>
          <a:p>
            <a:pPr indent="457200" lvl="0" marL="0" rtl="0" algn="l">
              <a:spcBef>
                <a:spcPts val="0"/>
              </a:spcBef>
              <a:spcAft>
                <a:spcPts val="0"/>
              </a:spcAft>
              <a:buNone/>
            </a:pPr>
            <a:r>
              <a:rPr lang="en" sz="2444"/>
              <a:t>Chirag Wadhwa(03215002718)</a:t>
            </a:r>
            <a:endParaRPr sz="2444"/>
          </a:p>
          <a:p>
            <a:pPr indent="457200" lvl="0" marL="0" rtl="0" algn="l">
              <a:spcBef>
                <a:spcPts val="0"/>
              </a:spcBef>
              <a:spcAft>
                <a:spcPts val="0"/>
              </a:spcAft>
              <a:buNone/>
            </a:pPr>
            <a:r>
              <a:rPr lang="en" sz="2444"/>
              <a:t>Hardik Joshi(03915002718)</a:t>
            </a:r>
            <a:endParaRPr sz="2444"/>
          </a:p>
          <a:p>
            <a:pPr indent="457200" lvl="0" marL="0" rtl="0" algn="l">
              <a:spcBef>
                <a:spcPts val="0"/>
              </a:spcBef>
              <a:spcAft>
                <a:spcPts val="0"/>
              </a:spcAft>
              <a:buNone/>
            </a:pPr>
            <a:r>
              <a:rPr lang="en" sz="2444"/>
              <a:t>Rohit Shokeen(36415002718)</a:t>
            </a:r>
            <a:endParaRPr sz="2444"/>
          </a:p>
        </p:txBody>
      </p:sp>
      <p:sp>
        <p:nvSpPr>
          <p:cNvPr id="135" name="Google Shape;135;p13"/>
          <p:cNvSpPr txBox="1"/>
          <p:nvPr/>
        </p:nvSpPr>
        <p:spPr>
          <a:xfrm>
            <a:off x="212100" y="3166900"/>
            <a:ext cx="310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solidFill>
                  <a:schemeClr val="lt1"/>
                </a:solidFill>
                <a:latin typeface="Roboto"/>
                <a:ea typeface="Roboto"/>
                <a:cs typeface="Roboto"/>
                <a:sym typeface="Roboto"/>
              </a:rPr>
              <a:t>Mentor</a:t>
            </a:r>
            <a:r>
              <a:rPr lang="en" sz="1800">
                <a:solidFill>
                  <a:schemeClr val="lt1"/>
                </a:solidFill>
                <a:latin typeface="Roboto"/>
                <a:ea typeface="Roboto"/>
                <a:cs typeface="Roboto"/>
                <a:sym typeface="Roboto"/>
              </a:rPr>
              <a:t>: </a:t>
            </a:r>
            <a:r>
              <a:rPr lang="en" sz="1800">
                <a:solidFill>
                  <a:schemeClr val="lt1"/>
                </a:solidFill>
                <a:latin typeface="Montserrat"/>
                <a:ea typeface="Montserrat"/>
                <a:cs typeface="Montserrat"/>
                <a:sym typeface="Montserrat"/>
              </a:rPr>
              <a:t>Dr. Savita Ahlawat</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b="1" i="1" lang="en" sz="1800">
                <a:solidFill>
                  <a:schemeClr val="lt1"/>
                </a:solidFill>
                <a:latin typeface="Montserrat"/>
                <a:ea typeface="Montserrat"/>
                <a:cs typeface="Montserrat"/>
                <a:sym typeface="Montserrat"/>
              </a:rPr>
              <a:t>Group No</a:t>
            </a:r>
            <a:r>
              <a:rPr lang="en" sz="1800">
                <a:solidFill>
                  <a:schemeClr val="lt1"/>
                </a:solidFill>
                <a:latin typeface="Montserrat"/>
                <a:ea typeface="Montserrat"/>
                <a:cs typeface="Montserrat"/>
                <a:sym typeface="Montserrat"/>
              </a:rPr>
              <a:t>: 15</a:t>
            </a:r>
            <a:endParaRPr sz="18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idx="1" type="body"/>
          </p:nvPr>
        </p:nvSpPr>
        <p:spPr>
          <a:xfrm>
            <a:off x="5805250" y="2254475"/>
            <a:ext cx="2972400" cy="288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u="sng"/>
              <a:t>Code Implementation of above architecture</a:t>
            </a:r>
            <a:br>
              <a:rPr lang="en"/>
            </a:br>
            <a:r>
              <a:rPr i="1" lang="en" sz="1100"/>
              <a:t>(second last line from bottom shows the </a:t>
            </a:r>
            <a:r>
              <a:rPr i="1" lang="en" sz="1100"/>
              <a:t>connection between layers back towards in the encoder being concatenated to the corresponding layer using tensorflow tf.concatenate</a:t>
            </a:r>
            <a:r>
              <a:rPr i="1" lang="en" sz="1100"/>
              <a:t>)</a:t>
            </a:r>
            <a:endParaRPr i="1" sz="1100"/>
          </a:p>
        </p:txBody>
      </p:sp>
      <p:pic>
        <p:nvPicPr>
          <p:cNvPr id="200" name="Google Shape;200;p22"/>
          <p:cNvPicPr preferRelativeResize="0"/>
          <p:nvPr/>
        </p:nvPicPr>
        <p:blipFill rotWithShape="1">
          <a:blip r:embed="rId3">
            <a:alphaModFix/>
          </a:blip>
          <a:srcRect b="-4750" l="0" r="0" t="4750"/>
          <a:stretch/>
        </p:blipFill>
        <p:spPr>
          <a:xfrm>
            <a:off x="0" y="0"/>
            <a:ext cx="9143999" cy="2112625"/>
          </a:xfrm>
          <a:prstGeom prst="rect">
            <a:avLst/>
          </a:prstGeom>
          <a:noFill/>
          <a:ln>
            <a:noFill/>
          </a:ln>
        </p:spPr>
      </p:pic>
      <p:pic>
        <p:nvPicPr>
          <p:cNvPr id="201" name="Google Shape;201;p22"/>
          <p:cNvPicPr preferRelativeResize="0"/>
          <p:nvPr/>
        </p:nvPicPr>
        <p:blipFill rotWithShape="1">
          <a:blip r:embed="rId4">
            <a:alphaModFix/>
          </a:blip>
          <a:srcRect b="15628" l="20701" r="22612" t="30958"/>
          <a:stretch/>
        </p:blipFill>
        <p:spPr>
          <a:xfrm>
            <a:off x="441150" y="2254463"/>
            <a:ext cx="5183602" cy="2747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297500" y="383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highlight>
                  <a:schemeClr val="accent1"/>
                </a:highlight>
              </a:rPr>
              <a:t>Training our model</a:t>
            </a:r>
            <a:endParaRPr b="1">
              <a:highlight>
                <a:schemeClr val="accent1"/>
              </a:highlight>
            </a:endParaRPr>
          </a:p>
        </p:txBody>
      </p:sp>
      <p:sp>
        <p:nvSpPr>
          <p:cNvPr id="207" name="Google Shape;207;p23"/>
          <p:cNvSpPr txBox="1"/>
          <p:nvPr>
            <p:ph idx="1" type="body"/>
          </p:nvPr>
        </p:nvSpPr>
        <p:spPr>
          <a:xfrm>
            <a:off x="1128825" y="1204350"/>
            <a:ext cx="7207500" cy="3350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u="sng"/>
              <a:t>Dataset Used: </a:t>
            </a:r>
            <a:r>
              <a:rPr lang="en"/>
              <a:t>Google Places 365 Dataset</a:t>
            </a:r>
            <a:br>
              <a:rPr lang="en"/>
            </a:br>
            <a:r>
              <a:rPr lang="en"/>
              <a:t>(Can be found at : </a:t>
            </a:r>
            <a:r>
              <a:rPr lang="en" u="sng">
                <a:solidFill>
                  <a:schemeClr val="hlink"/>
                </a:solidFill>
                <a:hlinkClick r:id="rId3"/>
              </a:rPr>
              <a:t>http://places2.csail.mit.edu/download.html</a:t>
            </a:r>
            <a:r>
              <a:rPr lang="en"/>
              <a:t>)</a:t>
            </a:r>
            <a:br>
              <a:rPr lang="en"/>
            </a:br>
            <a:endParaRPr u="sng"/>
          </a:p>
          <a:p>
            <a:pPr indent="-311150" lvl="0" marL="457200" rtl="0" algn="l">
              <a:spcBef>
                <a:spcPts val="0"/>
              </a:spcBef>
              <a:spcAft>
                <a:spcPts val="0"/>
              </a:spcAft>
              <a:buSzPts val="1300"/>
              <a:buChar char="●"/>
            </a:pPr>
            <a:r>
              <a:rPr lang="en" u="sng"/>
              <a:t>Hyperparameters used for training:</a:t>
            </a:r>
            <a:br>
              <a:rPr lang="en"/>
            </a:br>
            <a:r>
              <a:rPr lang="en"/>
              <a:t>Random </a:t>
            </a:r>
            <a:r>
              <a:rPr lang="en" sz="1200"/>
              <a:t>Seed =  100</a:t>
            </a:r>
            <a:br>
              <a:rPr lang="en" sz="1200"/>
            </a:br>
            <a:r>
              <a:rPr lang="en" sz="1200"/>
              <a:t>Batch - Size = 128</a:t>
            </a:r>
            <a:br>
              <a:rPr lang="en" sz="1200"/>
            </a:br>
            <a:r>
              <a:rPr lang="en" sz="1200"/>
              <a:t>Epochs = 200  </a:t>
            </a:r>
            <a:r>
              <a:rPr i="1" lang="en" sz="1100"/>
              <a:t>(1 epoch with nearly 50000 iterations nearly took 14-15 hrs on my machine !)</a:t>
            </a:r>
            <a:br>
              <a:rPr lang="en" sz="1200"/>
            </a:br>
            <a:r>
              <a:rPr lang="en" sz="1200"/>
              <a:t>Learning Rate = 1e-6</a:t>
            </a:r>
            <a:br>
              <a:rPr lang="en" sz="1200"/>
            </a:br>
            <a:r>
              <a:rPr lang="en" sz="1200"/>
              <a:t>Learning Rate Decay Steps = 1e4</a:t>
            </a:r>
            <a:br>
              <a:rPr lang="en" sz="1200"/>
            </a:br>
            <a:r>
              <a:rPr lang="en" sz="1200"/>
              <a:t>Beta (Adam Optimizer Momentum) = Default (0)</a:t>
            </a:r>
            <a:br>
              <a:rPr lang="en" sz="1200"/>
            </a:br>
            <a:r>
              <a:rPr lang="en" sz="1200"/>
              <a:t>Color Space = LAB </a:t>
            </a:r>
            <a:r>
              <a:rPr lang="en" sz="1100"/>
              <a:t>(instead of RGB)</a:t>
            </a:r>
            <a:br>
              <a:rPr lang="en" sz="1200"/>
            </a:br>
            <a:r>
              <a:rPr lang="en" sz="1200"/>
              <a:t>Augment = True</a:t>
            </a:r>
            <a:br>
              <a:rPr lang="en" sz="1200"/>
            </a:br>
            <a:endParaRPr sz="1200"/>
          </a:p>
          <a:p>
            <a:pPr indent="0" lvl="0" marL="45720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015000" y="77300"/>
            <a:ext cx="7038900" cy="50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Snapshots</a:t>
            </a:r>
            <a:endParaRPr b="1">
              <a:highlight>
                <a:schemeClr val="accent1"/>
              </a:highlight>
            </a:endParaRPr>
          </a:p>
        </p:txBody>
      </p:sp>
      <p:sp>
        <p:nvSpPr>
          <p:cNvPr id="213" name="Google Shape;213;p24"/>
          <p:cNvSpPr txBox="1"/>
          <p:nvPr>
            <p:ph idx="1" type="body"/>
          </p:nvPr>
        </p:nvSpPr>
        <p:spPr>
          <a:xfrm>
            <a:off x="1015000" y="675900"/>
            <a:ext cx="7227300" cy="379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Training Start:</a:t>
            </a:r>
            <a:endParaRPr/>
          </a:p>
        </p:txBody>
      </p:sp>
      <p:pic>
        <p:nvPicPr>
          <p:cNvPr id="214" name="Google Shape;214;p24"/>
          <p:cNvPicPr preferRelativeResize="0"/>
          <p:nvPr/>
        </p:nvPicPr>
        <p:blipFill>
          <a:blip r:embed="rId3">
            <a:alphaModFix/>
          </a:blip>
          <a:stretch>
            <a:fillRect/>
          </a:stretch>
        </p:blipFill>
        <p:spPr>
          <a:xfrm>
            <a:off x="1109200" y="1019025"/>
            <a:ext cx="7332427" cy="4124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idx="1" type="body"/>
          </p:nvPr>
        </p:nvSpPr>
        <p:spPr>
          <a:xfrm>
            <a:off x="0" y="84650"/>
            <a:ext cx="7276200" cy="406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u="sng">
                <a:highlight>
                  <a:schemeClr val="accent1"/>
                </a:highlight>
              </a:rPr>
              <a:t>Training In Progress:</a:t>
            </a:r>
            <a:br>
              <a:rPr lang="en"/>
            </a:br>
            <a:endParaRPr/>
          </a:p>
        </p:txBody>
      </p:sp>
      <p:pic>
        <p:nvPicPr>
          <p:cNvPr id="220" name="Google Shape;220;p25"/>
          <p:cNvPicPr preferRelativeResize="0"/>
          <p:nvPr/>
        </p:nvPicPr>
        <p:blipFill>
          <a:blip r:embed="rId3">
            <a:alphaModFix/>
          </a:blip>
          <a:stretch>
            <a:fillRect/>
          </a:stretch>
        </p:blipFill>
        <p:spPr>
          <a:xfrm>
            <a:off x="4362575" y="1560725"/>
            <a:ext cx="4781424" cy="2508200"/>
          </a:xfrm>
          <a:prstGeom prst="rect">
            <a:avLst/>
          </a:prstGeom>
          <a:noFill/>
          <a:ln>
            <a:noFill/>
          </a:ln>
        </p:spPr>
      </p:pic>
      <p:pic>
        <p:nvPicPr>
          <p:cNvPr id="221" name="Google Shape;221;p25"/>
          <p:cNvPicPr preferRelativeResize="0"/>
          <p:nvPr/>
        </p:nvPicPr>
        <p:blipFill>
          <a:blip r:embed="rId4">
            <a:alphaModFix/>
          </a:blip>
          <a:stretch>
            <a:fillRect/>
          </a:stretch>
        </p:blipFill>
        <p:spPr>
          <a:xfrm>
            <a:off x="0" y="549700"/>
            <a:ext cx="4362576" cy="2508200"/>
          </a:xfrm>
          <a:prstGeom prst="rect">
            <a:avLst/>
          </a:prstGeom>
          <a:noFill/>
          <a:ln>
            <a:noFill/>
          </a:ln>
        </p:spPr>
      </p:pic>
      <p:pic>
        <p:nvPicPr>
          <p:cNvPr id="222" name="Google Shape;222;p25"/>
          <p:cNvPicPr preferRelativeResize="0"/>
          <p:nvPr/>
        </p:nvPicPr>
        <p:blipFill>
          <a:blip r:embed="rId5">
            <a:alphaModFix/>
          </a:blip>
          <a:stretch>
            <a:fillRect/>
          </a:stretch>
        </p:blipFill>
        <p:spPr>
          <a:xfrm>
            <a:off x="0" y="2968075"/>
            <a:ext cx="4362576" cy="217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304275" y="2049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highlight>
                  <a:schemeClr val="accent1"/>
                </a:highlight>
              </a:rPr>
              <a:t>Metrics</a:t>
            </a:r>
            <a:endParaRPr b="1" u="sng">
              <a:highlight>
                <a:schemeClr val="accent1"/>
              </a:highlight>
            </a:endParaRPr>
          </a:p>
        </p:txBody>
      </p:sp>
      <p:sp>
        <p:nvSpPr>
          <p:cNvPr id="228" name="Google Shape;228;p26"/>
          <p:cNvSpPr txBox="1"/>
          <p:nvPr>
            <p:ph idx="1" type="body"/>
          </p:nvPr>
        </p:nvSpPr>
        <p:spPr>
          <a:xfrm>
            <a:off x="304275" y="2787525"/>
            <a:ext cx="8421900" cy="194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sz="1100"/>
              <a:t>Generator Loss (first epoch)                                                                                      Discriminator Loss (first epoch)	</a:t>
            </a:r>
            <a:br>
              <a:rPr lang="en" sz="1100"/>
            </a:br>
            <a:r>
              <a:rPr lang="en" sz="1100"/>
              <a:t>			    (50000 iterations)						                     (50000 iterations)</a:t>
            </a:r>
            <a:br>
              <a:rPr lang="en" sz="1100"/>
            </a:br>
            <a:endParaRPr sz="1100"/>
          </a:p>
          <a:p>
            <a:pPr indent="0" lvl="0" marL="0" rtl="0" algn="l">
              <a:spcBef>
                <a:spcPts val="1200"/>
              </a:spcBef>
              <a:spcAft>
                <a:spcPts val="1200"/>
              </a:spcAft>
              <a:buNone/>
            </a:pPr>
            <a:r>
              <a:rPr lang="en" sz="1100"/>
              <a:t>									</a:t>
            </a:r>
            <a:endParaRPr sz="1100"/>
          </a:p>
        </p:txBody>
      </p:sp>
      <p:pic>
        <p:nvPicPr>
          <p:cNvPr id="229" name="Google Shape;229;p26"/>
          <p:cNvPicPr preferRelativeResize="0"/>
          <p:nvPr/>
        </p:nvPicPr>
        <p:blipFill rotWithShape="1">
          <a:blip r:embed="rId3">
            <a:alphaModFix/>
          </a:blip>
          <a:srcRect b="0" l="3573" r="8397" t="10642"/>
          <a:stretch/>
        </p:blipFill>
        <p:spPr>
          <a:xfrm>
            <a:off x="422075" y="746000"/>
            <a:ext cx="3622050" cy="2091450"/>
          </a:xfrm>
          <a:prstGeom prst="rect">
            <a:avLst/>
          </a:prstGeom>
          <a:noFill/>
          <a:ln cap="flat" cmpd="sng" w="9525">
            <a:solidFill>
              <a:schemeClr val="dk2"/>
            </a:solidFill>
            <a:prstDash val="solid"/>
            <a:round/>
            <a:headEnd len="sm" w="sm" type="none"/>
            <a:tailEnd len="sm" w="sm" type="none"/>
          </a:ln>
        </p:spPr>
      </p:pic>
      <p:pic>
        <p:nvPicPr>
          <p:cNvPr id="230" name="Google Shape;230;p26"/>
          <p:cNvPicPr preferRelativeResize="0"/>
          <p:nvPr/>
        </p:nvPicPr>
        <p:blipFill rotWithShape="1">
          <a:blip r:embed="rId4">
            <a:alphaModFix/>
          </a:blip>
          <a:srcRect b="0" l="1722" r="8583" t="10642"/>
          <a:stretch/>
        </p:blipFill>
        <p:spPr>
          <a:xfrm>
            <a:off x="4672350" y="746000"/>
            <a:ext cx="3690750" cy="2091450"/>
          </a:xfrm>
          <a:prstGeom prst="rect">
            <a:avLst/>
          </a:prstGeom>
          <a:noFill/>
          <a:ln cap="flat" cmpd="sng" w="9525">
            <a:solidFill>
              <a:schemeClr val="dk2"/>
            </a:solidFill>
            <a:prstDash val="solid"/>
            <a:round/>
            <a:headEnd len="sm" w="sm" type="none"/>
            <a:tailEnd len="sm" w="sm" type="none"/>
          </a:ln>
        </p:spPr>
      </p:pic>
      <p:graphicFrame>
        <p:nvGraphicFramePr>
          <p:cNvPr id="231" name="Google Shape;231;p26"/>
          <p:cNvGraphicFramePr/>
          <p:nvPr/>
        </p:nvGraphicFramePr>
        <p:xfrm>
          <a:off x="422075" y="3363120"/>
          <a:ext cx="3000000" cy="3000000"/>
        </p:xfrm>
        <a:graphic>
          <a:graphicData uri="http://schemas.openxmlformats.org/drawingml/2006/table">
            <a:tbl>
              <a:tblPr>
                <a:noFill/>
                <a:tableStyleId>{BBC95FB8-9C3B-4253-ACF4-86F0C6BD8B0D}</a:tableStyleId>
              </a:tblPr>
              <a:tblGrid>
                <a:gridCol w="970050"/>
                <a:gridCol w="970050"/>
                <a:gridCol w="970050"/>
                <a:gridCol w="970050"/>
              </a:tblGrid>
              <a:tr h="369900">
                <a:tc>
                  <a:txBody>
                    <a:bodyPr/>
                    <a:lstStyle/>
                    <a:p>
                      <a:pPr indent="0" lvl="0" marL="0" rtl="0" algn="l">
                        <a:spcBef>
                          <a:spcPts val="0"/>
                        </a:spcBef>
                        <a:spcAft>
                          <a:spcPts val="0"/>
                        </a:spcAft>
                        <a:buNone/>
                      </a:pPr>
                      <a:r>
                        <a:rPr lang="en" sz="1100">
                          <a:solidFill>
                            <a:srgbClr val="FFFF00"/>
                          </a:solidFill>
                        </a:rPr>
                        <a:t>Loss</a:t>
                      </a:r>
                      <a:endParaRPr sz="1100">
                        <a:solidFill>
                          <a:srgbClr val="FFFF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L</a:t>
                      </a:r>
                      <a:endParaRPr sz="1100">
                        <a:solidFill>
                          <a:srgbClr val="FFFF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a</a:t>
                      </a:r>
                      <a:endParaRPr sz="1100">
                        <a:solidFill>
                          <a:srgbClr val="FFFF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b</a:t>
                      </a:r>
                      <a:endParaRPr sz="1100">
                        <a:solidFill>
                          <a:srgbClr val="FFFF00"/>
                        </a:solidFill>
                      </a:endParaRPr>
                    </a:p>
                  </a:txBody>
                  <a:tcPr marT="91425" marB="91425" marR="91425" marL="91425"/>
                </a:tc>
              </a:tr>
              <a:tr h="369900">
                <a:tc>
                  <a:txBody>
                    <a:bodyPr/>
                    <a:lstStyle/>
                    <a:p>
                      <a:pPr indent="0" lvl="0" marL="0" rtl="0" algn="l">
                        <a:spcBef>
                          <a:spcPts val="0"/>
                        </a:spcBef>
                        <a:spcAft>
                          <a:spcPts val="0"/>
                        </a:spcAft>
                        <a:buNone/>
                      </a:pPr>
                      <a:r>
                        <a:rPr lang="en" sz="1100">
                          <a:solidFill>
                            <a:schemeClr val="lt1"/>
                          </a:solidFill>
                        </a:rPr>
                        <a:t>L1 Loss</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0.81</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0.69</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0.70</a:t>
                      </a:r>
                      <a:endParaRPr sz="1100">
                        <a:solidFill>
                          <a:schemeClr val="lt1"/>
                        </a:solidFill>
                      </a:endParaRPr>
                    </a:p>
                  </a:txBody>
                  <a:tcPr marT="91425" marB="91425" marR="91425" marL="91425"/>
                </a:tc>
              </a:tr>
              <a:tr h="369900">
                <a:tc>
                  <a:txBody>
                    <a:bodyPr/>
                    <a:lstStyle/>
                    <a:p>
                      <a:pPr indent="0" lvl="0" marL="0" rtl="0" algn="l">
                        <a:spcBef>
                          <a:spcPts val="0"/>
                        </a:spcBef>
                        <a:spcAft>
                          <a:spcPts val="0"/>
                        </a:spcAft>
                        <a:buNone/>
                      </a:pPr>
                      <a:r>
                        <a:rPr lang="en" sz="1100">
                          <a:solidFill>
                            <a:schemeClr val="lt1"/>
                          </a:solidFill>
                        </a:rPr>
                        <a:t>GAN </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0.87</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0.74</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0.84</a:t>
                      </a:r>
                      <a:endParaRPr sz="1100">
                        <a:solidFill>
                          <a:schemeClr val="lt1"/>
                        </a:solidFill>
                      </a:endParaRPr>
                    </a:p>
                  </a:txBody>
                  <a:tcPr marT="91425" marB="91425" marR="91425" marL="91425"/>
                </a:tc>
              </a:tr>
              <a:tr h="369900">
                <a:tc>
                  <a:txBody>
                    <a:bodyPr/>
                    <a:lstStyle/>
                    <a:p>
                      <a:pPr indent="0" lvl="0" marL="0" rtl="0" algn="l">
                        <a:spcBef>
                          <a:spcPts val="0"/>
                        </a:spcBef>
                        <a:spcAft>
                          <a:spcPts val="0"/>
                        </a:spcAft>
                        <a:buNone/>
                      </a:pPr>
                      <a:r>
                        <a:rPr lang="en" sz="1100">
                          <a:solidFill>
                            <a:schemeClr val="lt1"/>
                          </a:solidFill>
                        </a:rPr>
                        <a:t>L1+GAN</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0.86</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0.84</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solidFill>
                            <a:schemeClr val="lt1"/>
                          </a:solidFill>
                        </a:rPr>
                        <a:t>0.82</a:t>
                      </a:r>
                      <a:endParaRPr sz="1100">
                        <a:solidFill>
                          <a:schemeClr val="lt1"/>
                        </a:solidFill>
                      </a:endParaRPr>
                    </a:p>
                  </a:txBody>
                  <a:tcPr marT="91425" marB="91425" marR="91425" marL="91425"/>
                </a:tc>
              </a:tr>
            </a:tbl>
          </a:graphicData>
        </a:graphic>
      </p:graphicFrame>
      <p:sp>
        <p:nvSpPr>
          <p:cNvPr id="232" name="Google Shape;232;p26"/>
          <p:cNvSpPr txBox="1"/>
          <p:nvPr/>
        </p:nvSpPr>
        <p:spPr>
          <a:xfrm>
            <a:off x="4471750" y="4030575"/>
            <a:ext cx="36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3" name="Google Shape;233;p26"/>
          <p:cNvSpPr txBox="1"/>
          <p:nvPr/>
        </p:nvSpPr>
        <p:spPr>
          <a:xfrm>
            <a:off x="4491800" y="3589425"/>
            <a:ext cx="3378900" cy="115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u="sng">
                <a:solidFill>
                  <a:schemeClr val="lt1"/>
                </a:solidFill>
                <a:latin typeface="Lato"/>
                <a:ea typeface="Lato"/>
                <a:cs typeface="Lato"/>
                <a:sym typeface="Lato"/>
              </a:rPr>
              <a:t>Loss Metrics</a:t>
            </a:r>
            <a:r>
              <a:rPr lang="en" sz="1100">
                <a:solidFill>
                  <a:schemeClr val="lt1"/>
                </a:solidFill>
                <a:latin typeface="Lato"/>
                <a:ea typeface="Lato"/>
                <a:cs typeface="Lato"/>
                <a:sym typeface="Lato"/>
              </a:rPr>
              <a:t> (L1 loss shows the loss for Deep ConvNet while GAN loss shows loss for the GAN architecture (both generator and discriminator) and the final loss is of the whole model compared to training dataset)</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40725" y="67425"/>
            <a:ext cx="7038900" cy="49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highlight>
                  <a:srgbClr val="0000FF"/>
                </a:highlight>
              </a:rPr>
              <a:t>Previous Observations </a:t>
            </a:r>
            <a:r>
              <a:rPr lang="en" sz="1955" u="sng">
                <a:highlight>
                  <a:srgbClr val="0000FF"/>
                </a:highlight>
              </a:rPr>
              <a:t>(during 1st progress)</a:t>
            </a:r>
            <a:r>
              <a:rPr b="1" lang="en" u="sng">
                <a:highlight>
                  <a:srgbClr val="0000FF"/>
                </a:highlight>
              </a:rPr>
              <a:t>:</a:t>
            </a:r>
            <a:endParaRPr b="1" u="sng">
              <a:highlight>
                <a:srgbClr val="0000FF"/>
              </a:highlight>
            </a:endParaRPr>
          </a:p>
        </p:txBody>
      </p:sp>
      <p:sp>
        <p:nvSpPr>
          <p:cNvPr id="239" name="Google Shape;239;p27"/>
          <p:cNvSpPr txBox="1"/>
          <p:nvPr>
            <p:ph idx="1" type="body"/>
          </p:nvPr>
        </p:nvSpPr>
        <p:spPr>
          <a:xfrm>
            <a:off x="98150" y="623200"/>
            <a:ext cx="8972400" cy="43323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2750"/>
              <a:t>Our current approach performs reasonably well (for a ConvNet),  given the variety of colors and textures in the training set. The algorithm and model successfully shades our environmental features differently; as an example, the trees and their reflection in the second image are shaded with different colors.</a:t>
            </a:r>
            <a:endParaRPr sz="2750"/>
          </a:p>
          <a:p>
            <a:pPr indent="0" lvl="0" marL="0" rtl="0" algn="l">
              <a:spcBef>
                <a:spcPts val="1200"/>
              </a:spcBef>
              <a:spcAft>
                <a:spcPts val="0"/>
              </a:spcAft>
              <a:buNone/>
            </a:pPr>
            <a:r>
              <a:rPr lang="en" sz="2750"/>
              <a:t>However there is still need of improvement:</a:t>
            </a:r>
            <a:endParaRPr sz="2750"/>
          </a:p>
          <a:p>
            <a:pPr indent="0" lvl="0" marL="0" rtl="0" algn="l">
              <a:spcBef>
                <a:spcPts val="1200"/>
              </a:spcBef>
              <a:spcAft>
                <a:spcPts val="0"/>
              </a:spcAft>
              <a:buNone/>
            </a:pPr>
            <a:r>
              <a:rPr lang="en" sz="2750"/>
              <a:t>1. Over similar colors e.g. brown and dark yellow etc.</a:t>
            </a:r>
            <a:endParaRPr sz="2750"/>
          </a:p>
          <a:p>
            <a:pPr indent="0" lvl="0" marL="0" rtl="0" algn="l">
              <a:spcBef>
                <a:spcPts val="1200"/>
              </a:spcBef>
              <a:spcAft>
                <a:spcPts val="0"/>
              </a:spcAft>
              <a:buNone/>
            </a:pPr>
            <a:r>
              <a:rPr lang="en" sz="2750"/>
              <a:t>2. Clear boundary lines among intrinsic objects.     </a:t>
            </a:r>
            <a:endParaRPr sz="2750"/>
          </a:p>
          <a:p>
            <a:pPr indent="0" lvl="0" marL="0" rtl="0" algn="l">
              <a:spcBef>
                <a:spcPts val="1200"/>
              </a:spcBef>
              <a:spcAft>
                <a:spcPts val="0"/>
              </a:spcAft>
              <a:buNone/>
            </a:pPr>
            <a:r>
              <a:rPr lang="en" sz="2750"/>
              <a:t>3. Hues of same colour (eg. blue, deep blue, turquoise blue, </a:t>
            </a:r>
            <a:br>
              <a:rPr lang="en" sz="2750"/>
            </a:br>
            <a:r>
              <a:rPr lang="en" sz="2750"/>
              <a:t>purple,  etc.)   </a:t>
            </a:r>
            <a:endParaRPr sz="2750"/>
          </a:p>
          <a:p>
            <a:pPr indent="0" lvl="0" marL="0" rtl="0" algn="l">
              <a:spcBef>
                <a:spcPts val="1200"/>
              </a:spcBef>
              <a:spcAft>
                <a:spcPts val="0"/>
              </a:spcAft>
              <a:buNone/>
            </a:pPr>
            <a:r>
              <a:t/>
            </a:r>
            <a:endParaRPr sz="2750"/>
          </a:p>
          <a:p>
            <a:pPr indent="0" lvl="0" marL="0" rtl="0" algn="l">
              <a:spcBef>
                <a:spcPts val="1200"/>
              </a:spcBef>
              <a:spcAft>
                <a:spcPts val="0"/>
              </a:spcAft>
              <a:buNone/>
            </a:pPr>
            <a:r>
              <a:rPr i="1" lang="en" sz="3000"/>
              <a:t>This is where our GANs come in. </a:t>
            </a:r>
            <a:r>
              <a:rPr lang="en" sz="3000"/>
              <a:t>The output of this </a:t>
            </a:r>
            <a:br>
              <a:rPr lang="en" sz="3000"/>
            </a:br>
            <a:r>
              <a:rPr lang="en" sz="3000"/>
              <a:t>ConvNet will be connected to the input line for the GANs </a:t>
            </a:r>
            <a:br>
              <a:rPr lang="en" sz="3000"/>
            </a:br>
            <a:r>
              <a:rPr lang="en" sz="3000"/>
              <a:t>training.  For quick and more accurate initialization of </a:t>
            </a:r>
            <a:br>
              <a:rPr lang="en" sz="3000"/>
            </a:br>
            <a:r>
              <a:rPr lang="en" sz="3000"/>
              <a:t>weights, we will initialize the weights  of GANs layers with </a:t>
            </a:r>
            <a:br>
              <a:rPr lang="en" sz="3000"/>
            </a:br>
            <a:r>
              <a:rPr lang="en" sz="3000"/>
              <a:t>the output model of this trained ConvNet model. Thus having </a:t>
            </a:r>
            <a:br>
              <a:rPr lang="en" sz="3000"/>
            </a:br>
            <a:r>
              <a:rPr lang="en" sz="3000"/>
              <a:t>the combined benefits of both models.  </a:t>
            </a:r>
            <a:endParaRPr sz="3000"/>
          </a:p>
          <a:p>
            <a:pPr indent="0" lvl="0" marL="0" rtl="0" algn="l">
              <a:spcBef>
                <a:spcPts val="1200"/>
              </a:spcBef>
              <a:spcAft>
                <a:spcPts val="0"/>
              </a:spcAft>
              <a:buNone/>
            </a:pPr>
            <a:r>
              <a:t/>
            </a:r>
            <a:endParaRPr sz="155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0" name="Google Shape;240;p27"/>
          <p:cNvPicPr preferRelativeResize="0"/>
          <p:nvPr/>
        </p:nvPicPr>
        <p:blipFill rotWithShape="1">
          <a:blip r:embed="rId3">
            <a:alphaModFix/>
          </a:blip>
          <a:srcRect b="0" l="950" r="0" t="12472"/>
          <a:stretch/>
        </p:blipFill>
        <p:spPr>
          <a:xfrm>
            <a:off x="4454225" y="1305550"/>
            <a:ext cx="4467225" cy="3409950"/>
          </a:xfrm>
          <a:prstGeom prst="rect">
            <a:avLst/>
          </a:prstGeom>
          <a:noFill/>
          <a:ln cap="flat" cmpd="sng" w="12700">
            <a:solidFill>
              <a:srgbClr val="B7B7B7"/>
            </a:solidFill>
            <a:prstDash val="solid"/>
            <a:miter lim="8000"/>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1297500" y="1098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highlight>
                  <a:schemeClr val="accent1"/>
                </a:highlight>
              </a:rPr>
              <a:t>Working Snapshot</a:t>
            </a:r>
            <a:endParaRPr b="1" u="sng">
              <a:highlight>
                <a:schemeClr val="accent1"/>
              </a:highlight>
            </a:endParaRPr>
          </a:p>
        </p:txBody>
      </p:sp>
      <p:sp>
        <p:nvSpPr>
          <p:cNvPr id="246" name="Google Shape;246;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28"/>
          <p:cNvPicPr preferRelativeResize="0"/>
          <p:nvPr/>
        </p:nvPicPr>
        <p:blipFill>
          <a:blip r:embed="rId3">
            <a:alphaModFix/>
          </a:blip>
          <a:stretch>
            <a:fillRect/>
          </a:stretch>
        </p:blipFill>
        <p:spPr>
          <a:xfrm>
            <a:off x="1297500" y="650925"/>
            <a:ext cx="7114674" cy="445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3" name="Google Shape;253;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4" name="Google Shape;254;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88" u="sng">
                <a:highlight>
                  <a:srgbClr val="0000FF"/>
                </a:highlight>
              </a:rPr>
              <a:t>Observed a</a:t>
            </a:r>
            <a:r>
              <a:rPr b="1" lang="en" sz="2088" u="sng">
                <a:highlight>
                  <a:srgbClr val="0000FF"/>
                </a:highlight>
              </a:rPr>
              <a:t>dvantages</a:t>
            </a:r>
            <a:r>
              <a:rPr b="1" lang="en" sz="2088" u="sng">
                <a:highlight>
                  <a:srgbClr val="0000FF"/>
                </a:highlight>
              </a:rPr>
              <a:t> of our model compared to general CNN models </a:t>
            </a:r>
            <a:r>
              <a:rPr b="1" lang="en" u="sng"/>
              <a:t> </a:t>
            </a:r>
            <a:endParaRPr b="1" u="sng"/>
          </a:p>
        </p:txBody>
      </p:sp>
      <p:sp>
        <p:nvSpPr>
          <p:cNvPr id="260" name="Google Shape;260;p30"/>
          <p:cNvSpPr txBox="1"/>
          <p:nvPr>
            <p:ph idx="1" type="body"/>
          </p:nvPr>
        </p:nvSpPr>
        <p:spPr>
          <a:xfrm>
            <a:off x="992800" y="1307850"/>
            <a:ext cx="7268400" cy="3501600"/>
          </a:xfrm>
          <a:prstGeom prst="rect">
            <a:avLst/>
          </a:prstGeom>
        </p:spPr>
        <p:txBody>
          <a:bodyPr anchorCtr="0" anchor="t" bIns="91425" lIns="91425" spcFirstLastPara="1" rIns="91425" wrap="square" tIns="91425">
            <a:normAutofit/>
          </a:bodyPr>
          <a:lstStyle/>
          <a:p>
            <a:pPr indent="-317500" lvl="0" marL="457200" rtl="0" algn="just">
              <a:lnSpc>
                <a:spcPct val="100000"/>
              </a:lnSpc>
              <a:spcBef>
                <a:spcPts val="0"/>
              </a:spcBef>
              <a:spcAft>
                <a:spcPts val="0"/>
              </a:spcAft>
              <a:buSzPts val="1400"/>
              <a:buFont typeface="Times New Roman"/>
              <a:buChar char="●"/>
            </a:pPr>
            <a:r>
              <a:rPr b="1" lang="en" u="sng">
                <a:latin typeface="Times New Roman"/>
                <a:ea typeface="Times New Roman"/>
                <a:cs typeface="Times New Roman"/>
                <a:sym typeface="Times New Roman"/>
              </a:rPr>
              <a:t>Differentiating among similar shades of different colours:</a:t>
            </a:r>
            <a:r>
              <a:rPr lang="en" sz="1500">
                <a:latin typeface="Times New Roman"/>
                <a:ea typeface="Times New Roman"/>
                <a:cs typeface="Times New Roman"/>
                <a:sym typeface="Times New Roman"/>
              </a:rPr>
              <a:t> </a:t>
            </a:r>
            <a:r>
              <a:rPr lang="en">
                <a:latin typeface="Times New Roman"/>
                <a:ea typeface="Times New Roman"/>
                <a:cs typeface="Times New Roman"/>
                <a:sym typeface="Times New Roman"/>
              </a:rPr>
              <a:t>Under certain circumstances, it was observed that the standard models were unable to differentiate among similar shades of different colours. For eg: certain light shades of brown were mixed with yellow and dark shades of yellow were considered as brown which created ambiguity in the final outcome</a:t>
            </a:r>
            <a:r>
              <a:rPr lang="en" sz="1500">
                <a:latin typeface="Times New Roman"/>
                <a:ea typeface="Times New Roman"/>
                <a:cs typeface="Times New Roman"/>
                <a:sym typeface="Times New Roman"/>
              </a:rPr>
              <a:t>.</a:t>
            </a:r>
            <a:br>
              <a:rPr lang="e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b="1" lang="en" u="sng">
                <a:latin typeface="Times New Roman"/>
                <a:ea typeface="Times New Roman"/>
                <a:cs typeface="Times New Roman"/>
                <a:sym typeface="Times New Roman"/>
              </a:rPr>
              <a:t>Differentiating among boundary lines of objects:</a:t>
            </a:r>
            <a:r>
              <a:rPr lang="en" sz="1500">
                <a:latin typeface="Times New Roman"/>
                <a:ea typeface="Times New Roman"/>
                <a:cs typeface="Times New Roman"/>
                <a:sym typeface="Times New Roman"/>
              </a:rPr>
              <a:t> </a:t>
            </a:r>
            <a:r>
              <a:rPr lang="en">
                <a:latin typeface="Times New Roman"/>
                <a:ea typeface="Times New Roman"/>
                <a:cs typeface="Times New Roman"/>
                <a:sym typeface="Times New Roman"/>
              </a:rPr>
              <a:t>Under certain circumstances, it was observed that the standard models were unable to differentiate between the boundary lines of similar looking and similar colored objects For eg: scenes like yellowish sunlight along with yellowish farm scenes show high level of mixing capacity  and the boundaries appear to be very blurred.</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23850" lvl="0" marL="457200" rtl="0" algn="just">
              <a:lnSpc>
                <a:spcPct val="100000"/>
              </a:lnSpc>
              <a:spcBef>
                <a:spcPts val="0"/>
              </a:spcBef>
              <a:spcAft>
                <a:spcPts val="0"/>
              </a:spcAft>
              <a:buSzPts val="1500"/>
              <a:buFont typeface="Times New Roman"/>
              <a:buChar char="●"/>
            </a:pPr>
            <a:r>
              <a:rPr b="1" lang="en" u="sng">
                <a:latin typeface="Times New Roman"/>
                <a:ea typeface="Times New Roman"/>
                <a:cs typeface="Times New Roman"/>
                <a:sym typeface="Times New Roman"/>
              </a:rPr>
              <a:t>Differentiating among hues of same colours:</a:t>
            </a:r>
            <a:r>
              <a:rPr lang="en">
                <a:latin typeface="Times New Roman"/>
                <a:ea typeface="Times New Roman"/>
                <a:cs typeface="Times New Roman"/>
                <a:sym typeface="Times New Roman"/>
              </a:rPr>
              <a:t> Hue effects depend very much on the lighting conditions also. It is observed that scenes having the same colour hues altogether tend to combine both hues into one which is not a high priority problem but also cannot be neglected in certain unforeseeable conditions.</a:t>
            </a:r>
            <a:endParaRPr sz="15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4" name="Shape 264"/>
        <p:cNvGrpSpPr/>
        <p:nvPr/>
      </p:nvGrpSpPr>
      <p:grpSpPr>
        <a:xfrm>
          <a:off x="0" y="0"/>
          <a:ext cx="0" cy="0"/>
          <a:chOff x="0" y="0"/>
          <a:chExt cx="0" cy="0"/>
        </a:xfrm>
      </p:grpSpPr>
      <p:sp>
        <p:nvSpPr>
          <p:cNvPr id="265" name="Google Shape;265;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b="1" lang="en" sz="3600">
                <a:solidFill>
                  <a:schemeClr val="accent4"/>
                </a:solidFill>
                <a:latin typeface="Roboto"/>
                <a:ea typeface="Roboto"/>
                <a:cs typeface="Roboto"/>
                <a:sym typeface="Roboto"/>
              </a:rPr>
              <a:t>   </a:t>
            </a:r>
            <a:r>
              <a:rPr b="1" lang="en" sz="3600">
                <a:solidFill>
                  <a:srgbClr val="0B5394"/>
                </a:solidFill>
                <a:latin typeface="Roboto"/>
                <a:ea typeface="Roboto"/>
                <a:cs typeface="Roboto"/>
                <a:sym typeface="Roboto"/>
              </a:rPr>
              <a:t>Project Timeline</a:t>
            </a:r>
            <a:endParaRPr b="1" sz="3600">
              <a:solidFill>
                <a:srgbClr val="0B5394"/>
              </a:solidFill>
              <a:latin typeface="Roboto"/>
              <a:ea typeface="Roboto"/>
              <a:cs typeface="Roboto"/>
              <a:sym typeface="Roboto"/>
            </a:endParaRPr>
          </a:p>
        </p:txBody>
      </p:sp>
      <p:sp>
        <p:nvSpPr>
          <p:cNvPr id="266" name="Google Shape;266;p31"/>
          <p:cNvSpPr txBox="1"/>
          <p:nvPr>
            <p:ph idx="1" type="body"/>
          </p:nvPr>
        </p:nvSpPr>
        <p:spPr>
          <a:xfrm>
            <a:off x="123865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1"/>
          <p:cNvPicPr preferRelativeResize="0"/>
          <p:nvPr/>
        </p:nvPicPr>
        <p:blipFill>
          <a:blip r:embed="rId3">
            <a:alphaModFix/>
          </a:blip>
          <a:stretch>
            <a:fillRect/>
          </a:stretch>
        </p:blipFill>
        <p:spPr>
          <a:xfrm>
            <a:off x="1238650" y="1098050"/>
            <a:ext cx="7311725" cy="385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700">
                <a:latin typeface="Roboto"/>
                <a:ea typeface="Roboto"/>
                <a:cs typeface="Roboto"/>
                <a:sym typeface="Roboto"/>
              </a:rPr>
              <a:t>				 </a:t>
            </a:r>
            <a:r>
              <a:rPr b="1" lang="en" sz="3700">
                <a:solidFill>
                  <a:schemeClr val="accent4"/>
                </a:solidFill>
                <a:latin typeface="Roboto"/>
                <a:ea typeface="Roboto"/>
                <a:cs typeface="Roboto"/>
                <a:sym typeface="Roboto"/>
              </a:rPr>
              <a:t>Introduction</a:t>
            </a:r>
            <a:endParaRPr b="1" sz="3700">
              <a:solidFill>
                <a:schemeClr val="accent4"/>
              </a:solidFill>
              <a:latin typeface="Roboto"/>
              <a:ea typeface="Roboto"/>
              <a:cs typeface="Roboto"/>
              <a:sym typeface="Roboto"/>
            </a:endParaRPr>
          </a:p>
        </p:txBody>
      </p:sp>
      <p:sp>
        <p:nvSpPr>
          <p:cNvPr id="141" name="Google Shape;141;p14"/>
          <p:cNvSpPr txBox="1"/>
          <p:nvPr>
            <p:ph idx="1" type="body"/>
          </p:nvPr>
        </p:nvSpPr>
        <p:spPr>
          <a:xfrm>
            <a:off x="1050200" y="1202475"/>
            <a:ext cx="7391400" cy="3424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latin typeface="Roboto"/>
                <a:ea typeface="Roboto"/>
                <a:cs typeface="Roboto"/>
                <a:sym typeface="Roboto"/>
              </a:rPr>
              <a:t>The process of automatic image colorization has been of significant interest for several application areas including restoration of aged or degraded images. This problem is highly ill-posed due to the large degrees of freedom during the assignment of color information. Many of the recent developments in automatic colorization involve images that contain a common theme or require highly processed data such as semantic maps as input. In our approach, we attempt to fully generalize the colorization procedure using a Deep Convolutional Generative Adversarial Network. The technique features fusion layers that will allow us to elegantly merge local information dependent on small image patches.</a:t>
            </a:r>
            <a:endParaRPr sz="1500">
              <a:latin typeface="Roboto"/>
              <a:ea typeface="Roboto"/>
              <a:cs typeface="Roboto"/>
              <a:sym typeface="Roboto"/>
            </a:endParaRPr>
          </a:p>
          <a:p>
            <a:pPr indent="0" lvl="0" marL="0" rtl="0" algn="just">
              <a:spcBef>
                <a:spcPts val="1200"/>
              </a:spcBef>
              <a:spcAft>
                <a:spcPts val="1200"/>
              </a:spcAft>
              <a:buNone/>
            </a:pPr>
            <a:r>
              <a:rPr lang="en" sz="1500">
                <a:latin typeface="Roboto"/>
                <a:ea typeface="Roboto"/>
                <a:cs typeface="Roboto"/>
                <a:sym typeface="Roboto"/>
              </a:rPr>
              <a:t>We will leverage a large-scale scene classification database along with our own images to train our model and validate our approach with the past user studies and compare it against the </a:t>
            </a:r>
            <a:r>
              <a:rPr lang="en" sz="1500">
                <a:latin typeface="Roboto"/>
                <a:ea typeface="Roboto"/>
                <a:cs typeface="Roboto"/>
                <a:sym typeface="Roboto"/>
              </a:rPr>
              <a:t>already available </a:t>
            </a:r>
            <a:r>
              <a:rPr lang="en" sz="1500">
                <a:latin typeface="Roboto"/>
                <a:ea typeface="Roboto"/>
                <a:cs typeface="Roboto"/>
                <a:sym typeface="Roboto"/>
              </a:rPr>
              <a:t>state of the art colorization techniques.</a:t>
            </a:r>
            <a:endParaRPr sz="2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1" name="Shape 271"/>
        <p:cNvGrpSpPr/>
        <p:nvPr/>
      </p:nvGrpSpPr>
      <p:grpSpPr>
        <a:xfrm>
          <a:off x="0" y="0"/>
          <a:ext cx="0" cy="0"/>
          <a:chOff x="0" y="0"/>
          <a:chExt cx="0" cy="0"/>
        </a:xfrm>
      </p:grpSpPr>
      <p:sp>
        <p:nvSpPr>
          <p:cNvPr id="272" name="Google Shape;272;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sz="3600">
                <a:solidFill>
                  <a:schemeClr val="accent1"/>
                </a:solidFill>
                <a:latin typeface="Roboto"/>
                <a:ea typeface="Roboto"/>
                <a:cs typeface="Roboto"/>
                <a:sym typeface="Roboto"/>
              </a:rPr>
              <a:t>Project Timeline</a:t>
            </a:r>
            <a:endParaRPr b="1" sz="3600">
              <a:solidFill>
                <a:schemeClr val="accent1"/>
              </a:solidFill>
              <a:latin typeface="Roboto"/>
              <a:ea typeface="Roboto"/>
              <a:cs typeface="Roboto"/>
              <a:sym typeface="Roboto"/>
            </a:endParaRPr>
          </a:p>
        </p:txBody>
      </p:sp>
      <p:sp>
        <p:nvSpPr>
          <p:cNvPr id="273" name="Google Shape;273;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4" name="Google Shape;274;p32"/>
          <p:cNvPicPr preferRelativeResize="0"/>
          <p:nvPr/>
        </p:nvPicPr>
        <p:blipFill>
          <a:blip r:embed="rId3">
            <a:alphaModFix/>
          </a:blip>
          <a:stretch>
            <a:fillRect/>
          </a:stretch>
        </p:blipFill>
        <p:spPr>
          <a:xfrm>
            <a:off x="1141075" y="1179150"/>
            <a:ext cx="7545426" cy="3752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b="1" lang="en" sz="3600">
                <a:solidFill>
                  <a:schemeClr val="accent4"/>
                </a:solidFill>
                <a:latin typeface="Roboto"/>
                <a:ea typeface="Roboto"/>
                <a:cs typeface="Roboto"/>
                <a:sym typeface="Roboto"/>
              </a:rPr>
              <a:t>References</a:t>
            </a:r>
            <a:endParaRPr b="1" sz="3600">
              <a:solidFill>
                <a:schemeClr val="accent4"/>
              </a:solidFill>
              <a:latin typeface="Roboto"/>
              <a:ea typeface="Roboto"/>
              <a:cs typeface="Roboto"/>
              <a:sym typeface="Roboto"/>
            </a:endParaRPr>
          </a:p>
        </p:txBody>
      </p:sp>
      <p:sp>
        <p:nvSpPr>
          <p:cNvPr id="280" name="Google Shape;280;p33"/>
          <p:cNvSpPr txBox="1"/>
          <p:nvPr>
            <p:ph idx="1" type="body"/>
          </p:nvPr>
        </p:nvSpPr>
        <p:spPr>
          <a:xfrm>
            <a:off x="1177225" y="1107150"/>
            <a:ext cx="7368000" cy="36015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lang="en" sz="1582">
                <a:latin typeface="Roboto"/>
                <a:ea typeface="Roboto"/>
                <a:cs typeface="Roboto"/>
                <a:sym typeface="Roboto"/>
              </a:rPr>
              <a:t>1.Satoshi Iizuka, Edgar Simo-Serra and Hiroshi Ishikawa, “Let there be Color!: Joint End-to-end Learning of Global and Local Image Priors for Automatic Image Colorization with Simultaneous Classification”, in ACM Transactions on Graphics 2016, Volume 35 Issue 4, Article-110</a:t>
            </a:r>
            <a:endParaRPr sz="1582">
              <a:latin typeface="Roboto"/>
              <a:ea typeface="Roboto"/>
              <a:cs typeface="Roboto"/>
              <a:sym typeface="Roboto"/>
            </a:endParaRPr>
          </a:p>
          <a:p>
            <a:pPr indent="0" lvl="0" marL="0" rtl="0" algn="just">
              <a:lnSpc>
                <a:spcPct val="100000"/>
              </a:lnSpc>
              <a:spcBef>
                <a:spcPts val="1200"/>
              </a:spcBef>
              <a:spcAft>
                <a:spcPts val="0"/>
              </a:spcAft>
              <a:buNone/>
            </a:pPr>
            <a:r>
              <a:rPr lang="en" sz="1582">
                <a:latin typeface="Roboto"/>
                <a:ea typeface="Roboto"/>
                <a:cs typeface="Roboto"/>
                <a:sym typeface="Roboto"/>
              </a:rPr>
              <a:t>2. Anwar, Saeed &amp; Tahir, Muhammad &amp; Li, Chongyi &amp; Mian, Ajmal &amp; Khan, Fahad &amp; Muzaffar, Abdul, “Image Colorization: A Survey and Dataset”, in IEEE Winter Conference on Applications of Computer Vision (WACV), 2020</a:t>
            </a:r>
            <a:endParaRPr sz="1582">
              <a:latin typeface="Roboto"/>
              <a:ea typeface="Roboto"/>
              <a:cs typeface="Roboto"/>
              <a:sym typeface="Roboto"/>
            </a:endParaRPr>
          </a:p>
          <a:p>
            <a:pPr indent="0" lvl="0" marL="0" rtl="0" algn="just">
              <a:lnSpc>
                <a:spcPct val="100000"/>
              </a:lnSpc>
              <a:spcBef>
                <a:spcPts val="1200"/>
              </a:spcBef>
              <a:spcAft>
                <a:spcPts val="0"/>
              </a:spcAft>
              <a:buNone/>
            </a:pPr>
            <a:r>
              <a:rPr lang="en" sz="1582">
                <a:latin typeface="Roboto"/>
                <a:ea typeface="Roboto"/>
                <a:cs typeface="Roboto"/>
                <a:sym typeface="Roboto"/>
              </a:rPr>
              <a:t>3. Z. Cheng, Q. Yang, and B. Sheng, “Deep colorization,” in IEEE International Conference on Computer Vision, 2015, pp. 415–423</a:t>
            </a:r>
            <a:endParaRPr sz="1582">
              <a:latin typeface="Roboto"/>
              <a:ea typeface="Roboto"/>
              <a:cs typeface="Roboto"/>
              <a:sym typeface="Roboto"/>
            </a:endParaRPr>
          </a:p>
          <a:p>
            <a:pPr indent="0" lvl="0" marL="0" rtl="0" algn="just">
              <a:lnSpc>
                <a:spcPct val="95000"/>
              </a:lnSpc>
              <a:spcBef>
                <a:spcPts val="1200"/>
              </a:spcBef>
              <a:spcAft>
                <a:spcPts val="0"/>
              </a:spcAft>
              <a:buSzPts val="770"/>
              <a:buNone/>
            </a:pPr>
            <a:r>
              <a:rPr lang="en" sz="1582">
                <a:latin typeface="Roboto"/>
                <a:ea typeface="Roboto"/>
                <a:cs typeface="Roboto"/>
                <a:sym typeface="Roboto"/>
              </a:rPr>
              <a:t>4. S. Yoo, H. Bahng, S. Chung, J. Lee, J. Chang, and J. Choo, “Coloring with limited data: Few-shot colorization via memory augmented networks,” in IEEE Conference on Computer Vision and Pattern Recognition, 2019, pp. 11 283–11 292.</a:t>
            </a:r>
            <a:endParaRPr sz="1582">
              <a:latin typeface="Roboto"/>
              <a:ea typeface="Roboto"/>
              <a:cs typeface="Roboto"/>
              <a:sym typeface="Roboto"/>
            </a:endParaRPr>
          </a:p>
          <a:p>
            <a:pPr indent="0" lvl="0" marL="0" rtl="0" algn="just">
              <a:lnSpc>
                <a:spcPct val="95000"/>
              </a:lnSpc>
              <a:spcBef>
                <a:spcPts val="1200"/>
              </a:spcBef>
              <a:spcAft>
                <a:spcPts val="1200"/>
              </a:spcAft>
              <a:buSzPts val="770"/>
              <a:buNone/>
            </a:pPr>
            <a:r>
              <a:t/>
            </a:r>
            <a:endParaRPr sz="61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0"/>
              </a:spcAft>
              <a:buNone/>
            </a:pPr>
            <a:r>
              <a:rPr b="1" lang="en" sz="3600">
                <a:solidFill>
                  <a:schemeClr val="accent4"/>
                </a:solidFill>
                <a:latin typeface="Roboto"/>
                <a:ea typeface="Roboto"/>
                <a:cs typeface="Roboto"/>
                <a:sym typeface="Roboto"/>
              </a:rPr>
              <a:t>     </a:t>
            </a:r>
            <a:r>
              <a:rPr b="1" lang="en" sz="3600">
                <a:solidFill>
                  <a:schemeClr val="accent4"/>
                </a:solidFill>
                <a:latin typeface="Roboto"/>
                <a:ea typeface="Roboto"/>
                <a:cs typeface="Roboto"/>
                <a:sym typeface="Roboto"/>
              </a:rPr>
              <a:t>References</a:t>
            </a:r>
            <a:endParaRPr/>
          </a:p>
        </p:txBody>
      </p:sp>
      <p:sp>
        <p:nvSpPr>
          <p:cNvPr id="286" name="Google Shape;286;p34"/>
          <p:cNvSpPr txBox="1"/>
          <p:nvPr>
            <p:ph idx="1" type="body"/>
          </p:nvPr>
        </p:nvSpPr>
        <p:spPr>
          <a:xfrm>
            <a:off x="1109175" y="1379225"/>
            <a:ext cx="7038900" cy="2911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600">
                <a:latin typeface="Roboto"/>
                <a:ea typeface="Roboto"/>
                <a:cs typeface="Roboto"/>
                <a:sym typeface="Roboto"/>
              </a:rPr>
              <a:t>5. </a:t>
            </a:r>
            <a:r>
              <a:rPr lang="en" sz="1600">
                <a:latin typeface="Roboto"/>
                <a:ea typeface="Roboto"/>
                <a:cs typeface="Roboto"/>
                <a:sym typeface="Roboto"/>
              </a:rPr>
              <a:t>Z. Zhao, P. Zheng, S. Xu, and X. Wu, “Object detection with deep learning: A review,” in IEEE Transactions on Neural Networks and Learning Systems, vol. 30, no. 11, pp. 3212–3232, 2019</a:t>
            </a:r>
            <a:endParaRPr sz="1600">
              <a:latin typeface="Roboto"/>
              <a:ea typeface="Roboto"/>
              <a:cs typeface="Roboto"/>
              <a:sym typeface="Roboto"/>
            </a:endParaRPr>
          </a:p>
          <a:p>
            <a:pPr indent="0" lvl="0" marL="0" rtl="0" algn="just">
              <a:spcBef>
                <a:spcPts val="1200"/>
              </a:spcBef>
              <a:spcAft>
                <a:spcPts val="0"/>
              </a:spcAft>
              <a:buNone/>
            </a:pPr>
            <a:r>
              <a:rPr lang="en" sz="1600">
                <a:latin typeface="Roboto"/>
                <a:ea typeface="Roboto"/>
                <a:cs typeface="Roboto"/>
                <a:sym typeface="Roboto"/>
              </a:rPr>
              <a:t>6. W. Luo, Y. Li, R. Urtasun, and R. S. Zemel, “Understanding the effective receptive field in deep convolutional neural networks”, CoRR, vol. abs/1701.04128, 2017.</a:t>
            </a:r>
            <a:endParaRPr sz="1600">
              <a:latin typeface="Roboto"/>
              <a:ea typeface="Roboto"/>
              <a:cs typeface="Roboto"/>
              <a:sym typeface="Roboto"/>
            </a:endParaRPr>
          </a:p>
          <a:p>
            <a:pPr indent="0" lvl="0" marL="0" rtl="0" algn="just">
              <a:spcBef>
                <a:spcPts val="1200"/>
              </a:spcBef>
              <a:spcAft>
                <a:spcPts val="1200"/>
              </a:spcAft>
              <a:buNone/>
            </a:pPr>
            <a:r>
              <a:rPr lang="en" sz="1600">
                <a:latin typeface="Roboto"/>
                <a:ea typeface="Roboto"/>
                <a:cs typeface="Roboto"/>
                <a:sym typeface="Roboto"/>
              </a:rPr>
              <a:t>7. P. Kr¨ahenb¨uhl, C. Doersch, J. Donahue, and T. Darrell, “Data-dependent initializations of convolutional neural networks”, CoRR, vol. abs/1511.06856, 2015</a:t>
            </a:r>
            <a:endParaRPr sz="16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0" name="Shape 290"/>
        <p:cNvGrpSpPr/>
        <p:nvPr/>
      </p:nvGrpSpPr>
      <p:grpSpPr>
        <a:xfrm>
          <a:off x="0" y="0"/>
          <a:ext cx="0" cy="0"/>
          <a:chOff x="0" y="0"/>
          <a:chExt cx="0" cy="0"/>
        </a:xfrm>
      </p:grpSpPr>
      <p:sp>
        <p:nvSpPr>
          <p:cNvPr id="291" name="Google Shape;291;p35"/>
          <p:cNvSpPr/>
          <p:nvPr/>
        </p:nvSpPr>
        <p:spPr>
          <a:xfrm>
            <a:off x="1317038" y="1962975"/>
            <a:ext cx="6999830" cy="12175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B5394"/>
                </a:solidFill>
                <a:latin typeface="Arial"/>
              </a:rPr>
              <a:t>Thank You!</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idx="1" type="body"/>
          </p:nvPr>
        </p:nvSpPr>
        <p:spPr>
          <a:xfrm>
            <a:off x="944250" y="1591700"/>
            <a:ext cx="7819800" cy="3214800"/>
          </a:xfrm>
          <a:prstGeom prst="rect">
            <a:avLst/>
          </a:prstGeom>
        </p:spPr>
        <p:txBody>
          <a:bodyPr anchorCtr="0" anchor="t" bIns="91425" lIns="91425" spcFirstLastPara="1" rIns="91425" wrap="square" tIns="91425">
            <a:noAutofit/>
          </a:bodyPr>
          <a:lstStyle/>
          <a:p>
            <a:pPr indent="-323850" lvl="0" marL="457200" rtl="0" algn="just">
              <a:spcBef>
                <a:spcPts val="1200"/>
              </a:spcBef>
              <a:spcAft>
                <a:spcPts val="0"/>
              </a:spcAft>
              <a:buSzPts val="1500"/>
              <a:buFont typeface="Roboto"/>
              <a:buChar char="●"/>
            </a:pPr>
            <a:r>
              <a:rPr lang="en" sz="1500">
                <a:latin typeface="Roboto"/>
                <a:ea typeface="Roboto"/>
                <a:cs typeface="Roboto"/>
                <a:sym typeface="Roboto"/>
              </a:rPr>
              <a:t>Visualization of benchmark models (RESnet,  CNNs etc.) </a:t>
            </a:r>
            <a:r>
              <a:rPr lang="en" sz="1500">
                <a:latin typeface="Roboto"/>
                <a:ea typeface="Roboto"/>
                <a:cs typeface="Roboto"/>
                <a:sym typeface="Roboto"/>
              </a:rPr>
              <a:t>results</a:t>
            </a:r>
            <a:r>
              <a:rPr lang="en" sz="1500">
                <a:latin typeface="Roboto"/>
                <a:ea typeface="Roboto"/>
                <a:cs typeface="Roboto"/>
                <a:sym typeface="Roboto"/>
              </a:rPr>
              <a:t> on test images against results generated through our working model.</a:t>
            </a:r>
            <a:endParaRPr sz="1500">
              <a:latin typeface="Roboto"/>
              <a:ea typeface="Roboto"/>
              <a:cs typeface="Roboto"/>
              <a:sym typeface="Roboto"/>
            </a:endParaRPr>
          </a:p>
          <a:p>
            <a:pPr indent="-323850" lvl="0" marL="457200" rtl="0" algn="just">
              <a:spcBef>
                <a:spcPts val="0"/>
              </a:spcBef>
              <a:spcAft>
                <a:spcPts val="0"/>
              </a:spcAft>
              <a:buSzPts val="1500"/>
              <a:buFont typeface="Roboto"/>
              <a:buChar char="●"/>
            </a:pPr>
            <a:r>
              <a:rPr lang="en" sz="1500">
                <a:latin typeface="Roboto"/>
                <a:ea typeface="Roboto"/>
                <a:cs typeface="Roboto"/>
                <a:sym typeface="Roboto"/>
              </a:rPr>
              <a:t>Comparison of accuracy metrics etc. with benchmark models.</a:t>
            </a:r>
            <a:endParaRPr sz="1500">
              <a:latin typeface="Roboto"/>
              <a:ea typeface="Roboto"/>
              <a:cs typeface="Roboto"/>
              <a:sym typeface="Roboto"/>
            </a:endParaRPr>
          </a:p>
          <a:p>
            <a:pPr indent="-323850" lvl="0" marL="457200" rtl="0" algn="just">
              <a:spcBef>
                <a:spcPts val="0"/>
              </a:spcBef>
              <a:spcAft>
                <a:spcPts val="0"/>
              </a:spcAft>
              <a:buSzPts val="1500"/>
              <a:buFont typeface="Roboto"/>
              <a:buChar char="●"/>
            </a:pPr>
            <a:r>
              <a:rPr lang="en" sz="1500">
                <a:latin typeface="Roboto"/>
                <a:ea typeface="Roboto"/>
                <a:cs typeface="Roboto"/>
                <a:sym typeface="Roboto"/>
              </a:rPr>
              <a:t>Tabulating our found comparison results and incorporating them into our research paper.</a:t>
            </a:r>
            <a:endParaRPr sz="1500">
              <a:latin typeface="Roboto"/>
              <a:ea typeface="Roboto"/>
              <a:cs typeface="Roboto"/>
              <a:sym typeface="Roboto"/>
            </a:endParaRPr>
          </a:p>
          <a:p>
            <a:pPr indent="0" lvl="0" marL="457200" rtl="0" algn="just">
              <a:spcBef>
                <a:spcPts val="1200"/>
              </a:spcBef>
              <a:spcAft>
                <a:spcPts val="0"/>
              </a:spcAft>
              <a:buNone/>
            </a:pPr>
            <a:br>
              <a:rPr lang="en" sz="1500">
                <a:latin typeface="Roboto"/>
                <a:ea typeface="Roboto"/>
                <a:cs typeface="Roboto"/>
                <a:sym typeface="Roboto"/>
              </a:rPr>
            </a:br>
            <a:endParaRPr sz="1500">
              <a:latin typeface="Roboto"/>
              <a:ea typeface="Roboto"/>
              <a:cs typeface="Roboto"/>
              <a:sym typeface="Roboto"/>
            </a:endParaRPr>
          </a:p>
          <a:p>
            <a:pPr indent="0" lvl="0" marL="0" rtl="0" algn="just">
              <a:spcBef>
                <a:spcPts val="1200"/>
              </a:spcBef>
              <a:spcAft>
                <a:spcPts val="0"/>
              </a:spcAft>
              <a:buNone/>
            </a:pPr>
            <a:r>
              <a:t/>
            </a:r>
            <a:endParaRPr sz="1800">
              <a:latin typeface="Roboto"/>
              <a:ea typeface="Roboto"/>
              <a:cs typeface="Roboto"/>
              <a:sym typeface="Roboto"/>
            </a:endParaRPr>
          </a:p>
          <a:p>
            <a:pPr indent="0" lvl="0" marL="0" rtl="0" algn="just">
              <a:spcBef>
                <a:spcPts val="1200"/>
              </a:spcBef>
              <a:spcAft>
                <a:spcPts val="0"/>
              </a:spcAft>
              <a:buNone/>
            </a:pPr>
            <a:r>
              <a:t/>
            </a:r>
            <a:endParaRPr sz="1800">
              <a:latin typeface="Roboto"/>
              <a:ea typeface="Roboto"/>
              <a:cs typeface="Roboto"/>
              <a:sym typeface="Roboto"/>
            </a:endParaRPr>
          </a:p>
          <a:p>
            <a:pPr indent="0" lvl="0" marL="0" rtl="0" algn="just">
              <a:spcBef>
                <a:spcPts val="1200"/>
              </a:spcBef>
              <a:spcAft>
                <a:spcPts val="0"/>
              </a:spcAft>
              <a:buNone/>
            </a:pPr>
            <a:r>
              <a:t/>
            </a:r>
            <a:endParaRPr sz="1800">
              <a:latin typeface="Roboto"/>
              <a:ea typeface="Roboto"/>
              <a:cs typeface="Roboto"/>
              <a:sym typeface="Roboto"/>
            </a:endParaRPr>
          </a:p>
          <a:p>
            <a:pPr indent="0" lvl="0" marL="0" rtl="0" algn="just">
              <a:spcBef>
                <a:spcPts val="1200"/>
              </a:spcBef>
              <a:spcAft>
                <a:spcPts val="1200"/>
              </a:spcAft>
              <a:buNone/>
            </a:pPr>
            <a:r>
              <a:t/>
            </a:r>
            <a:endParaRPr sz="1800">
              <a:latin typeface="Roboto"/>
              <a:ea typeface="Roboto"/>
              <a:cs typeface="Roboto"/>
              <a:sym typeface="Roboto"/>
            </a:endParaRPr>
          </a:p>
        </p:txBody>
      </p:sp>
      <p:sp>
        <p:nvSpPr>
          <p:cNvPr id="147" name="Google Shape;147;p15"/>
          <p:cNvSpPr txBox="1"/>
          <p:nvPr/>
        </p:nvSpPr>
        <p:spPr>
          <a:xfrm>
            <a:off x="2160700" y="442675"/>
            <a:ext cx="519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accent4"/>
                </a:solidFill>
                <a:latin typeface="Roboto"/>
                <a:ea typeface="Roboto"/>
                <a:cs typeface="Roboto"/>
                <a:sym typeface="Roboto"/>
              </a:rPr>
              <a:t>     </a:t>
            </a:r>
            <a:endParaRPr b="1" sz="3600">
              <a:solidFill>
                <a:schemeClr val="accent4"/>
              </a:solidFill>
              <a:latin typeface="Roboto"/>
              <a:ea typeface="Roboto"/>
              <a:cs typeface="Roboto"/>
              <a:sym typeface="Roboto"/>
            </a:endParaRPr>
          </a:p>
        </p:txBody>
      </p:sp>
      <p:sp>
        <p:nvSpPr>
          <p:cNvPr id="148" name="Google Shape;148;p15"/>
          <p:cNvSpPr txBox="1"/>
          <p:nvPr/>
        </p:nvSpPr>
        <p:spPr>
          <a:xfrm>
            <a:off x="1723300" y="435025"/>
            <a:ext cx="60711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chemeClr val="accent4"/>
                </a:solidFill>
                <a:latin typeface="Roboto"/>
                <a:ea typeface="Roboto"/>
                <a:cs typeface="Roboto"/>
                <a:sym typeface="Roboto"/>
              </a:rPr>
              <a:t>         </a:t>
            </a:r>
            <a:r>
              <a:rPr b="1" lang="en" sz="3700" u="sng">
                <a:solidFill>
                  <a:schemeClr val="accent4"/>
                </a:solidFill>
                <a:latin typeface="Roboto"/>
                <a:ea typeface="Roboto"/>
                <a:cs typeface="Roboto"/>
                <a:sym typeface="Roboto"/>
              </a:rPr>
              <a:t>Work to be Done</a:t>
            </a:r>
            <a:endParaRPr b="1" sz="3700" u="sng">
              <a:solidFill>
                <a:schemeClr val="accent4"/>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23500" y="64200"/>
            <a:ext cx="7038900" cy="9141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b="1" lang="en" sz="3600">
                <a:latin typeface="Roboto"/>
                <a:ea typeface="Roboto"/>
                <a:cs typeface="Roboto"/>
                <a:sym typeface="Roboto"/>
              </a:rPr>
              <a:t>       </a:t>
            </a:r>
            <a:r>
              <a:rPr b="1" lang="en" sz="3600">
                <a:solidFill>
                  <a:schemeClr val="accent4"/>
                </a:solidFill>
                <a:latin typeface="Roboto"/>
                <a:ea typeface="Roboto"/>
                <a:cs typeface="Roboto"/>
                <a:sym typeface="Roboto"/>
              </a:rPr>
              <a:t>Objectives </a:t>
            </a:r>
            <a:r>
              <a:rPr b="1" lang="en" sz="3600">
                <a:latin typeface="Roboto"/>
                <a:ea typeface="Roboto"/>
                <a:cs typeface="Roboto"/>
                <a:sym typeface="Roboto"/>
              </a:rPr>
              <a:t> </a:t>
            </a:r>
            <a:endParaRPr b="1" sz="3600">
              <a:solidFill>
                <a:schemeClr val="accent4"/>
              </a:solidFill>
              <a:latin typeface="Roboto"/>
              <a:ea typeface="Roboto"/>
              <a:cs typeface="Roboto"/>
              <a:sym typeface="Roboto"/>
            </a:endParaRPr>
          </a:p>
        </p:txBody>
      </p:sp>
      <p:sp>
        <p:nvSpPr>
          <p:cNvPr id="154" name="Google Shape;154;p16"/>
          <p:cNvSpPr txBox="1"/>
          <p:nvPr>
            <p:ph idx="1" type="body"/>
          </p:nvPr>
        </p:nvSpPr>
        <p:spPr>
          <a:xfrm>
            <a:off x="959850" y="792925"/>
            <a:ext cx="7461600" cy="428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sz="1400" u="sng"/>
              <a:t>Preparing the </a:t>
            </a:r>
            <a:r>
              <a:rPr lang="en" sz="1400" u="sng"/>
              <a:t>dataset and training the ConvNet: </a:t>
            </a:r>
            <a:br>
              <a:rPr lang="en"/>
            </a:br>
            <a:r>
              <a:rPr lang="en"/>
              <a:t>A. Generalization and augmentation of compiled images and the available Google Places dataset  to increase accuracy metrics on different domains of data.</a:t>
            </a:r>
            <a:br>
              <a:rPr lang="en"/>
            </a:br>
            <a:r>
              <a:rPr lang="en"/>
              <a:t>B. Preparing the training, cross validation and test sets by converting original RGB color painted images to intermediate grey-scaled images since it is </a:t>
            </a:r>
            <a:r>
              <a:rPr lang="en"/>
              <a:t>difficult to obtain grayscale painting images in real world.</a:t>
            </a:r>
            <a:br>
              <a:rPr lang="en" sz="1400" u="sng"/>
            </a:br>
            <a:br>
              <a:rPr lang="en"/>
            </a:br>
            <a:endParaRPr/>
          </a:p>
          <a:p>
            <a:pPr indent="-311150" lvl="0" marL="457200" rtl="0" algn="l">
              <a:spcBef>
                <a:spcPts val="0"/>
              </a:spcBef>
              <a:spcAft>
                <a:spcPts val="0"/>
              </a:spcAft>
              <a:buSzPts val="1300"/>
              <a:buAutoNum type="arabicPeriod"/>
            </a:pPr>
            <a:r>
              <a:rPr lang="en" sz="1400" u="sng"/>
              <a:t>Processing Images  and </a:t>
            </a:r>
            <a:r>
              <a:rPr lang="en" sz="1400" u="sng"/>
              <a:t>Training the Model:</a:t>
            </a:r>
            <a:br>
              <a:rPr lang="en"/>
            </a:br>
            <a:r>
              <a:rPr lang="en"/>
              <a:t>In implementation we will be  using Tensorflow, OpenCV and Numpy libraries for most of the work. Since the cost of training is  huge and we will migrate our whole work to Google Colab Notebooks. It gives us powerful GPUs and TPUs along with enough storage for our work. We will connect our drive to the virtual machine and move our input data to local storage of the computer and use checkpoint epochs to determine the  training progress.</a:t>
            </a:r>
            <a:endParaRPr/>
          </a:p>
        </p:txBody>
      </p:sp>
      <p:pic>
        <p:nvPicPr>
          <p:cNvPr id="155" name="Google Shape;155;p16"/>
          <p:cNvPicPr preferRelativeResize="0"/>
          <p:nvPr/>
        </p:nvPicPr>
        <p:blipFill rotWithShape="1">
          <a:blip r:embed="rId3">
            <a:alphaModFix/>
          </a:blip>
          <a:srcRect b="20001" l="9476" r="9044" t="20382"/>
          <a:stretch/>
        </p:blipFill>
        <p:spPr>
          <a:xfrm>
            <a:off x="850625" y="1308725"/>
            <a:ext cx="613301" cy="285474"/>
          </a:xfrm>
          <a:prstGeom prst="rect">
            <a:avLst/>
          </a:prstGeom>
          <a:noFill/>
          <a:ln>
            <a:noFill/>
          </a:ln>
        </p:spPr>
      </p:pic>
      <p:pic>
        <p:nvPicPr>
          <p:cNvPr id="156" name="Google Shape;156;p16"/>
          <p:cNvPicPr preferRelativeResize="0"/>
          <p:nvPr/>
        </p:nvPicPr>
        <p:blipFill rotWithShape="1">
          <a:blip r:embed="rId4">
            <a:alphaModFix/>
          </a:blip>
          <a:srcRect b="16199" l="0" r="0" t="-16200"/>
          <a:stretch/>
        </p:blipFill>
        <p:spPr>
          <a:xfrm>
            <a:off x="893574" y="770575"/>
            <a:ext cx="527400" cy="488700"/>
          </a:xfrm>
          <a:prstGeom prst="rect">
            <a:avLst/>
          </a:prstGeom>
          <a:noFill/>
          <a:ln>
            <a:noFill/>
          </a:ln>
        </p:spPr>
      </p:pic>
      <p:pic>
        <p:nvPicPr>
          <p:cNvPr id="157" name="Google Shape;157;p16"/>
          <p:cNvPicPr preferRelativeResize="0"/>
          <p:nvPr/>
        </p:nvPicPr>
        <p:blipFill rotWithShape="1">
          <a:blip r:embed="rId4">
            <a:alphaModFix/>
          </a:blip>
          <a:srcRect b="16199" l="0" r="0" t="-16200"/>
          <a:stretch/>
        </p:blipFill>
        <p:spPr>
          <a:xfrm>
            <a:off x="959849" y="2691325"/>
            <a:ext cx="527400" cy="488700"/>
          </a:xfrm>
          <a:prstGeom prst="rect">
            <a:avLst/>
          </a:prstGeom>
          <a:noFill/>
          <a:ln>
            <a:noFill/>
          </a:ln>
        </p:spPr>
      </p:pic>
      <p:pic>
        <p:nvPicPr>
          <p:cNvPr id="158" name="Google Shape;158;p16"/>
          <p:cNvPicPr preferRelativeResize="0"/>
          <p:nvPr/>
        </p:nvPicPr>
        <p:blipFill rotWithShape="1">
          <a:blip r:embed="rId3">
            <a:alphaModFix/>
          </a:blip>
          <a:srcRect b="20001" l="9476" r="9044" t="20382"/>
          <a:stretch/>
        </p:blipFill>
        <p:spPr>
          <a:xfrm>
            <a:off x="916900" y="3180025"/>
            <a:ext cx="613301" cy="285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309050" y="2453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t>Work done until now</a:t>
            </a:r>
            <a:endParaRPr u="sng"/>
          </a:p>
        </p:txBody>
      </p:sp>
      <p:sp>
        <p:nvSpPr>
          <p:cNvPr id="164" name="Google Shape;164;p17"/>
          <p:cNvSpPr txBox="1"/>
          <p:nvPr>
            <p:ph idx="1" type="body"/>
          </p:nvPr>
        </p:nvSpPr>
        <p:spPr>
          <a:xfrm>
            <a:off x="893400" y="820975"/>
            <a:ext cx="7870200" cy="3837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b="1" lang="en" sz="1500" u="sng">
                <a:highlight>
                  <a:srgbClr val="0000FF"/>
                </a:highlight>
              </a:rPr>
              <a:t>Resizing and Augmenting </a:t>
            </a:r>
            <a:r>
              <a:rPr b="1" lang="en" sz="1500" u="sng">
                <a:highlight>
                  <a:srgbClr val="0000FF"/>
                </a:highlight>
              </a:rPr>
              <a:t> the training </a:t>
            </a:r>
            <a:r>
              <a:rPr b="1" lang="en" sz="1500" u="sng">
                <a:highlight>
                  <a:srgbClr val="0000FF"/>
                </a:highlight>
              </a:rPr>
              <a:t>dataset images:</a:t>
            </a:r>
            <a:r>
              <a:rPr lang="en" sz="1500"/>
              <a:t> </a:t>
            </a:r>
            <a:r>
              <a:rPr lang="en"/>
              <a:t> </a:t>
            </a:r>
            <a:r>
              <a:rPr lang="en" sz="1200"/>
              <a:t>Training set images are resized to a common default general size of  (256*256). The images are also flipped from each side to have an augmented dataset.</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65" name="Google Shape;165;p17"/>
          <p:cNvPicPr preferRelativeResize="0"/>
          <p:nvPr/>
        </p:nvPicPr>
        <p:blipFill rotWithShape="1">
          <a:blip r:embed="rId3">
            <a:alphaModFix/>
          </a:blip>
          <a:srcRect b="3540" l="14296" r="-630" t="0"/>
          <a:stretch/>
        </p:blipFill>
        <p:spPr>
          <a:xfrm>
            <a:off x="2121700" y="1543575"/>
            <a:ext cx="5413598" cy="340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989125" y="294850"/>
            <a:ext cx="7913100" cy="1119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733" u="sng">
                <a:highlight>
                  <a:srgbClr val="0000FF"/>
                </a:highlight>
                <a:latin typeface="Lato"/>
                <a:ea typeface="Lato"/>
                <a:cs typeface="Lato"/>
                <a:sym typeface="Lato"/>
              </a:rPr>
              <a:t>2. </a:t>
            </a:r>
            <a:r>
              <a:rPr b="1" lang="en" sz="1733" u="sng">
                <a:highlight>
                  <a:srgbClr val="0000FF"/>
                </a:highlight>
                <a:latin typeface="Lato"/>
                <a:ea typeface="Lato"/>
                <a:cs typeface="Lato"/>
                <a:sym typeface="Lato"/>
              </a:rPr>
              <a:t>Grey scaling coloured training data images: </a:t>
            </a:r>
            <a:r>
              <a:rPr b="1" lang="en" sz="1733">
                <a:highlight>
                  <a:srgbClr val="0000FF"/>
                </a:highlight>
                <a:latin typeface="Lato"/>
                <a:ea typeface="Lato"/>
                <a:cs typeface="Lato"/>
                <a:sym typeface="Lato"/>
              </a:rPr>
              <a:t> </a:t>
            </a:r>
            <a:r>
              <a:rPr lang="en" sz="1400">
                <a:latin typeface="Lato"/>
                <a:ea typeface="Lato"/>
                <a:cs typeface="Lato"/>
                <a:sym typeface="Lato"/>
              </a:rPr>
              <a:t>The training data set images are converted to their grey-scaled counterparts. These will now be used to train the convnet model in a reverse fashion ie. the coloured ones will be used as result or the output image (Y) to learn the mapping function from  X (ie. grey scaled images) to Y.</a:t>
            </a:r>
            <a:endParaRPr sz="1400">
              <a:latin typeface="Lato"/>
              <a:ea typeface="Lato"/>
              <a:cs typeface="Lato"/>
              <a:sym typeface="Lato"/>
            </a:endParaRPr>
          </a:p>
          <a:p>
            <a:pPr indent="0" lvl="0" marL="0" rtl="0" algn="l">
              <a:lnSpc>
                <a:spcPct val="115000"/>
              </a:lnSpc>
              <a:spcBef>
                <a:spcPts val="1200"/>
              </a:spcBef>
              <a:spcAft>
                <a:spcPts val="0"/>
              </a:spcAft>
              <a:buNone/>
            </a:pPr>
            <a:r>
              <a:t/>
            </a:r>
            <a:endParaRPr sz="1400">
              <a:latin typeface="Lato"/>
              <a:ea typeface="Lato"/>
              <a:cs typeface="Lato"/>
              <a:sym typeface="Lato"/>
            </a:endParaRPr>
          </a:p>
          <a:p>
            <a:pPr indent="0" lvl="0" marL="0" rtl="0" algn="l">
              <a:lnSpc>
                <a:spcPct val="115000"/>
              </a:lnSpc>
              <a:spcBef>
                <a:spcPts val="1200"/>
              </a:spcBef>
              <a:spcAft>
                <a:spcPts val="1200"/>
              </a:spcAft>
              <a:buNone/>
            </a:pPr>
            <a:r>
              <a:rPr lang="en" sz="1400">
                <a:latin typeface="Lato"/>
                <a:ea typeface="Lato"/>
                <a:cs typeface="Lato"/>
                <a:sym typeface="Lato"/>
              </a:rPr>
              <a:t>      </a:t>
            </a:r>
            <a:endParaRPr b="1" sz="2500">
              <a:latin typeface="Lato"/>
              <a:ea typeface="Lato"/>
              <a:cs typeface="Lato"/>
              <a:sym typeface="Lato"/>
            </a:endParaRPr>
          </a:p>
        </p:txBody>
      </p:sp>
      <p:pic>
        <p:nvPicPr>
          <p:cNvPr id="171" name="Google Shape;171;p18"/>
          <p:cNvPicPr preferRelativeResize="0"/>
          <p:nvPr/>
        </p:nvPicPr>
        <p:blipFill>
          <a:blip r:embed="rId3">
            <a:alphaModFix/>
          </a:blip>
          <a:stretch>
            <a:fillRect/>
          </a:stretch>
        </p:blipFill>
        <p:spPr>
          <a:xfrm>
            <a:off x="4443400" y="1673325"/>
            <a:ext cx="4522552" cy="3054724"/>
          </a:xfrm>
          <a:prstGeom prst="rect">
            <a:avLst/>
          </a:prstGeom>
          <a:noFill/>
          <a:ln>
            <a:noFill/>
          </a:ln>
        </p:spPr>
      </p:pic>
      <p:pic>
        <p:nvPicPr>
          <p:cNvPr id="172" name="Google Shape;172;p18"/>
          <p:cNvPicPr preferRelativeResize="0"/>
          <p:nvPr/>
        </p:nvPicPr>
        <p:blipFill rotWithShape="1">
          <a:blip r:embed="rId4">
            <a:alphaModFix/>
          </a:blip>
          <a:srcRect b="4235" l="8542" r="0" t="16153"/>
          <a:stretch/>
        </p:blipFill>
        <p:spPr>
          <a:xfrm>
            <a:off x="146075" y="1673325"/>
            <a:ext cx="4225901" cy="3054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949575" y="393750"/>
            <a:ext cx="80121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700" u="sng">
                <a:highlight>
                  <a:srgbClr val="0000FF"/>
                </a:highlight>
              </a:rPr>
              <a:t>3. Building the Convolutional net: </a:t>
            </a:r>
            <a:r>
              <a:rPr lang="en" sz="1700"/>
              <a:t> </a:t>
            </a:r>
            <a:r>
              <a:rPr lang="en" sz="1300"/>
              <a:t>The Convnet model is trained on the grey scaled i</a:t>
            </a:r>
            <a:r>
              <a:rPr lang="en" sz="1300"/>
              <a:t>mages as input and the corresponding result set (ie. coloured images). It will then further be used as the input dataline for the initialization for the GAN nodes (transfer learning).    </a:t>
            </a:r>
            <a:endParaRPr sz="1300"/>
          </a:p>
          <a:p>
            <a:pPr indent="0" lvl="0" marL="0" rtl="0" algn="l">
              <a:spcBef>
                <a:spcPts val="0"/>
              </a:spcBef>
              <a:spcAft>
                <a:spcPts val="0"/>
              </a:spcAft>
              <a:buNone/>
            </a:pPr>
            <a:r>
              <a:rPr lang="en" sz="1300"/>
              <a:t> </a:t>
            </a:r>
            <a:endParaRPr sz="1300"/>
          </a:p>
        </p:txBody>
      </p:sp>
      <p:pic>
        <p:nvPicPr>
          <p:cNvPr id="178" name="Google Shape;178;p19"/>
          <p:cNvPicPr preferRelativeResize="0"/>
          <p:nvPr/>
        </p:nvPicPr>
        <p:blipFill rotWithShape="1">
          <a:blip r:embed="rId3">
            <a:alphaModFix/>
          </a:blip>
          <a:srcRect b="3465" l="17552" r="0" t="0"/>
          <a:stretch/>
        </p:blipFill>
        <p:spPr>
          <a:xfrm>
            <a:off x="2444150" y="1307850"/>
            <a:ext cx="5571648" cy="3669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idx="1" type="body"/>
          </p:nvPr>
        </p:nvSpPr>
        <p:spPr>
          <a:xfrm>
            <a:off x="49450" y="39575"/>
            <a:ext cx="5098200" cy="427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highlight>
                  <a:srgbClr val="0000FF"/>
                </a:highlight>
              </a:rPr>
              <a:t>4. TRAINING THE MODEL:  </a:t>
            </a:r>
            <a:r>
              <a:rPr lang="en"/>
              <a:t> The model weights are trained. We have used RELU activation function for the layers and optimized our model by using ADAM optimizer.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pic>
        <p:nvPicPr>
          <p:cNvPr id="184" name="Google Shape;184;p20"/>
          <p:cNvPicPr preferRelativeResize="0"/>
          <p:nvPr/>
        </p:nvPicPr>
        <p:blipFill>
          <a:blip r:embed="rId3">
            <a:alphaModFix/>
          </a:blip>
          <a:stretch>
            <a:fillRect/>
          </a:stretch>
        </p:blipFill>
        <p:spPr>
          <a:xfrm>
            <a:off x="5147500" y="0"/>
            <a:ext cx="4233900" cy="5064301"/>
          </a:xfrm>
          <a:prstGeom prst="rect">
            <a:avLst/>
          </a:prstGeom>
          <a:noFill/>
          <a:ln>
            <a:noFill/>
          </a:ln>
        </p:spPr>
      </p:pic>
      <p:pic>
        <p:nvPicPr>
          <p:cNvPr id="185" name="Google Shape;185;p20"/>
          <p:cNvPicPr preferRelativeResize="0"/>
          <p:nvPr/>
        </p:nvPicPr>
        <p:blipFill rotWithShape="1">
          <a:blip r:embed="rId4">
            <a:alphaModFix/>
          </a:blip>
          <a:srcRect b="3855" l="18540" r="6671" t="0"/>
          <a:stretch/>
        </p:blipFill>
        <p:spPr>
          <a:xfrm>
            <a:off x="24800" y="892825"/>
            <a:ext cx="5147501" cy="3855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66875" y="156300"/>
            <a:ext cx="7931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u="sng">
                <a:highlight>
                  <a:srgbClr val="0000FF"/>
                </a:highlight>
              </a:rPr>
              <a:t>What is a Generative Adversarial Network</a:t>
            </a:r>
            <a:r>
              <a:rPr lang="en" sz="2000"/>
              <a:t>: </a:t>
            </a:r>
            <a:endParaRPr sz="1500"/>
          </a:p>
        </p:txBody>
      </p:sp>
      <p:sp>
        <p:nvSpPr>
          <p:cNvPr id="191" name="Google Shape;191;p21"/>
          <p:cNvSpPr txBox="1"/>
          <p:nvPr>
            <p:ph idx="1" type="body"/>
          </p:nvPr>
        </p:nvSpPr>
        <p:spPr>
          <a:xfrm>
            <a:off x="166875" y="4552500"/>
            <a:ext cx="4593900" cy="104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Intrinsic working of a Generative Adversarial Network (GAN)</a:t>
            </a:r>
            <a:endParaRPr/>
          </a:p>
        </p:txBody>
      </p:sp>
      <p:pic>
        <p:nvPicPr>
          <p:cNvPr id="192" name="Google Shape;192;p21"/>
          <p:cNvPicPr preferRelativeResize="0"/>
          <p:nvPr/>
        </p:nvPicPr>
        <p:blipFill>
          <a:blip r:embed="rId3">
            <a:alphaModFix/>
          </a:blip>
          <a:stretch>
            <a:fillRect/>
          </a:stretch>
        </p:blipFill>
        <p:spPr>
          <a:xfrm>
            <a:off x="235575" y="687575"/>
            <a:ext cx="4734351" cy="3864925"/>
          </a:xfrm>
          <a:prstGeom prst="rect">
            <a:avLst/>
          </a:prstGeom>
          <a:noFill/>
          <a:ln cap="flat" cmpd="sng" w="28575">
            <a:solidFill>
              <a:schemeClr val="dk1"/>
            </a:solidFill>
            <a:prstDash val="solid"/>
            <a:round/>
            <a:headEnd len="sm" w="sm" type="none"/>
            <a:tailEnd len="sm" w="sm" type="none"/>
          </a:ln>
        </p:spPr>
      </p:pic>
      <p:sp>
        <p:nvSpPr>
          <p:cNvPr id="193" name="Google Shape;193;p21"/>
          <p:cNvSpPr txBox="1"/>
          <p:nvPr/>
        </p:nvSpPr>
        <p:spPr>
          <a:xfrm>
            <a:off x="5222025" y="795075"/>
            <a:ext cx="30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94" name="Google Shape;194;p21"/>
          <p:cNvSpPr txBox="1"/>
          <p:nvPr/>
        </p:nvSpPr>
        <p:spPr>
          <a:xfrm>
            <a:off x="5040900" y="695988"/>
            <a:ext cx="41031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GAN is a model in which two neural networks compete with each other to become more accurate in their predictions.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two neural networks that make up a GAN are referred to as the generator and the discriminator.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generator is a convolutional neural network and the discriminator is a deconvolutional neural network.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 goal of the generator is to artificially manufacture outputs that could easily be mistaken for real data. The goal of the discriminator is to identify which outputs it receives have been artificially created.</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